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oke che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4338A8-B53D-4EC5-A398-89FF2D7DC28B}">
  <a:tblStyle styleId="{914338A8-B53D-4EC5-A398-89FF2D7DC28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690"/>
  </p:normalViewPr>
  <p:slideViewPr>
    <p:cSldViewPr snapToGrid="0">
      <p:cViewPr varScale="1">
        <p:scale>
          <a:sx n="98" d="100"/>
          <a:sy n="98" d="100"/>
        </p:scale>
        <p:origin x="200" y="4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Please add learning objectives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3d958a06a1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3d958a06a1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3d958a06a1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3d958a06a1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3e0e946bf8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3e0e946bf8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3d958a06a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3d958a06a1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3d958a06a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3d958a06a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d958a06a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d958a06a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3e0e946bf8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3e0e946bf8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3d958a06a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3d958a06a1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3d958a06a1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3d958a06a1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3d958a06a1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3d958a06a1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F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64725" y="1337550"/>
            <a:ext cx="8520600" cy="24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6000" dirty="0">
                <a:solidFill>
                  <a:schemeClr val="dk2"/>
                </a:solidFill>
                <a:latin typeface="STKaiti"/>
                <a:ea typeface="STKaiti"/>
                <a:cs typeface="STKaiti"/>
                <a:sym typeface="STKaiti"/>
              </a:rPr>
              <a:t>我的小天地</a:t>
            </a:r>
            <a:endParaRPr sz="6000" dirty="0">
              <a:solidFill>
                <a:schemeClr val="dk2"/>
              </a:solidFill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CN" sz="3000" dirty="0">
                <a:latin typeface="Times New Roman"/>
                <a:ea typeface="Times New Roman"/>
                <a:cs typeface="Times New Roman"/>
                <a:sym typeface="Times New Roman"/>
              </a:rPr>
              <a:t>Day 3</a:t>
            </a:r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64725" y="356564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   Step 5（on worksheet）</a:t>
            </a:r>
            <a:endParaRPr/>
          </a:p>
        </p:txBody>
      </p:sp>
      <p:sp>
        <p:nvSpPr>
          <p:cNvPr id="479" name="Google Shape;479;p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A4C2F4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zh-CN" sz="3000">
                <a:solidFill>
                  <a:schemeClr val="dk1"/>
                </a:solidFill>
              </a:rPr>
              <a:t>After you think you have written the character correctly, go to mdbg.net and draw the character into the dictionary.  Check stroke order and direction (did you guess correctly?)</a:t>
            </a:r>
            <a:endParaRPr sz="3000">
              <a:solidFill>
                <a:schemeClr val="dk1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zh-CN" sz="3000">
                <a:solidFill>
                  <a:schemeClr val="dk1"/>
                </a:solidFill>
              </a:rPr>
              <a:t>Practice writing the character following correct stroke order in the box below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6D9EEB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Step 6</a:t>
            </a:r>
            <a:endParaRPr/>
          </a:p>
        </p:txBody>
      </p:sp>
      <p:sp>
        <p:nvSpPr>
          <p:cNvPr id="485" name="Google Shape;485;p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CN" sz="3000"/>
              <a:t>Write the pinyin on the worksheet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4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7323600" cy="6051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>
                <a:solidFill>
                  <a:srgbClr val="1155CC"/>
                </a:solidFill>
              </a:rPr>
              <a:t>What do all of these characters have in common?</a:t>
            </a:r>
            <a:endParaRPr sz="2400">
              <a:solidFill>
                <a:srgbClr val="1155CC"/>
              </a:solidFill>
            </a:endParaRPr>
          </a:p>
        </p:txBody>
      </p:sp>
      <p:pic>
        <p:nvPicPr>
          <p:cNvPr id="425" name="Google Shape;425;p48"/>
          <p:cNvPicPr preferRelativeResize="0"/>
          <p:nvPr/>
        </p:nvPicPr>
        <p:blipFill rotWithShape="1">
          <a:blip r:embed="rId3">
            <a:alphaModFix/>
          </a:blip>
          <a:srcRect r="3772"/>
          <a:stretch/>
        </p:blipFill>
        <p:spPr>
          <a:xfrm>
            <a:off x="152400" y="152400"/>
            <a:ext cx="8129450" cy="392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Step 1 （on worksheet）</a:t>
            </a:r>
            <a:endParaRPr/>
          </a:p>
        </p:txBody>
      </p:sp>
      <p:sp>
        <p:nvSpPr>
          <p:cNvPr id="431" name="Google Shape;431;p49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17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>
                <a:solidFill>
                  <a:schemeClr val="dk1"/>
                </a:solidFill>
              </a:rPr>
              <a:t> </a:t>
            </a:r>
            <a:r>
              <a:rPr lang="zh-CN" sz="2800">
                <a:solidFill>
                  <a:schemeClr val="dk1"/>
                </a:solidFill>
              </a:rPr>
              <a:t>Highlight all of the characters in Text 1 which have</a:t>
            </a:r>
            <a:endParaRPr sz="2800">
              <a:solidFill>
                <a:schemeClr val="dk1"/>
              </a:solidFill>
            </a:endParaRPr>
          </a:p>
          <a:p>
            <a:pPr marL="2743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4800">
                <a:solidFill>
                  <a:schemeClr val="dk1"/>
                </a:solidFill>
              </a:rPr>
              <a:t>  “辶”</a:t>
            </a:r>
            <a:endParaRPr sz="4800"/>
          </a:p>
        </p:txBody>
      </p:sp>
      <p:pic>
        <p:nvPicPr>
          <p:cNvPr id="432" name="Google Shape;432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075" y="1977175"/>
            <a:ext cx="2816050" cy="281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50"/>
          <p:cNvSpPr txBox="1">
            <a:spLocks noGrp="1"/>
          </p:cNvSpPr>
          <p:nvPr>
            <p:ph type="body" idx="1"/>
          </p:nvPr>
        </p:nvSpPr>
        <p:spPr>
          <a:xfrm>
            <a:off x="391125" y="244650"/>
            <a:ext cx="8520600" cy="47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我是一个中学生，我有一间自己的房间。这是我的小天地。请进！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你看，我的房间里面有很多毛绒绒的玩具：一只长腿兔子、一只白色小羊和一只灰色小狗。那只小狗叫小米。小米是我的最爱，因为是妈妈送我的生日礼物。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我很喜欢迪士尼的卡通人物，所以房间里也有一张海报，是我在上海迪士尼乐园买的。海报上面是唐老鸭和米老鼠。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的紫色小床在房间的右边；衣柜在床的左边，是粉红色的；书架和书桌在房间的左边，书架上面有我喜欢看的书，书桌上面有很多东西，还有一台电脑和电灯。我常常在房间里玩电脑，有时候玩手机，有时候画画，有时候看电影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我的房间不大，可是又舒服又漂亮，我很喜欢。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51"/>
          <p:cNvSpPr txBox="1">
            <a:spLocks noGrp="1"/>
          </p:cNvSpPr>
          <p:nvPr>
            <p:ph type="body" idx="1"/>
          </p:nvPr>
        </p:nvSpPr>
        <p:spPr>
          <a:xfrm>
            <a:off x="391125" y="244650"/>
            <a:ext cx="8520600" cy="47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我是一个中学生，我有一间自己的房间。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这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是我的小天地。请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进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！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你看，我的房间里面有很多毛绒绒的玩具：一只长腿兔子、一只白色小羊和一只灰色小狗。那只小狗叫小米。小米是我的最爱，因为是妈妈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送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我的生日礼物。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我很喜欢迪士尼的卡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通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人物，所以房间里也有一张海报，是我在上海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迪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士尼乐园买的。海报上面是唐老鸭和米老鼠。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我的紫色小床在房间的右边；衣柜在床的左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边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，是粉红色的；书架和书桌在房间的左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边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，书架上面有我喜欢看的书，书桌上面有很多东西，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还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有一台电脑和电灯。我常常在房间里玩电脑，有时候玩手机，有时候画画，有时候看电影。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我的房间不大，可是又舒服又漂亮，我很喜欢。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52"/>
          <p:cNvSpPr txBox="1">
            <a:spLocks noGrp="1"/>
          </p:cNvSpPr>
          <p:nvPr>
            <p:ph type="body" idx="1"/>
          </p:nvPr>
        </p:nvSpPr>
        <p:spPr>
          <a:xfrm>
            <a:off x="311700" y="3870725"/>
            <a:ext cx="8448300" cy="9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/>
              <a:t>Which configuration best depicts the characters with “辶”？</a:t>
            </a:r>
            <a:endParaRPr sz="3000"/>
          </a:p>
        </p:txBody>
      </p:sp>
      <p:pic>
        <p:nvPicPr>
          <p:cNvPr id="448" name="Google Shape;448;p52"/>
          <p:cNvPicPr preferRelativeResize="0"/>
          <p:nvPr/>
        </p:nvPicPr>
        <p:blipFill rotWithShape="1">
          <a:blip r:embed="rId3">
            <a:alphaModFix/>
          </a:blip>
          <a:srcRect l="6147" t="16386" r="84568" b="62786"/>
          <a:stretch/>
        </p:blipFill>
        <p:spPr>
          <a:xfrm>
            <a:off x="91453" y="913475"/>
            <a:ext cx="952372" cy="102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52"/>
          <p:cNvPicPr preferRelativeResize="0"/>
          <p:nvPr/>
        </p:nvPicPr>
        <p:blipFill rotWithShape="1">
          <a:blip r:embed="rId3">
            <a:alphaModFix/>
          </a:blip>
          <a:srcRect l="4813" t="60051" r="27394" b="18148"/>
          <a:stretch/>
        </p:blipFill>
        <p:spPr>
          <a:xfrm>
            <a:off x="139875" y="2824100"/>
            <a:ext cx="6814599" cy="1046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52"/>
          <p:cNvPicPr preferRelativeResize="0"/>
          <p:nvPr/>
        </p:nvPicPr>
        <p:blipFill rotWithShape="1">
          <a:blip r:embed="rId3">
            <a:alphaModFix/>
          </a:blip>
          <a:srcRect l="78219" t="60051" b="18148"/>
          <a:stretch/>
        </p:blipFill>
        <p:spPr>
          <a:xfrm>
            <a:off x="6954475" y="2824100"/>
            <a:ext cx="2189525" cy="1046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52"/>
          <p:cNvPicPr preferRelativeResize="0"/>
          <p:nvPr/>
        </p:nvPicPr>
        <p:blipFill rotWithShape="1">
          <a:blip r:embed="rId3">
            <a:alphaModFix/>
          </a:blip>
          <a:srcRect l="19601" t="16386" b="62786"/>
          <a:stretch/>
        </p:blipFill>
        <p:spPr>
          <a:xfrm>
            <a:off x="1043825" y="913475"/>
            <a:ext cx="8247675" cy="1020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2" name="Google Shape;452;p52"/>
          <p:cNvSpPr txBox="1"/>
          <p:nvPr/>
        </p:nvSpPr>
        <p:spPr>
          <a:xfrm>
            <a:off x="306350" y="517100"/>
            <a:ext cx="87015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1          2             3           4             5            6             7          8</a:t>
            </a:r>
            <a:endParaRPr sz="2400"/>
          </a:p>
        </p:txBody>
      </p:sp>
      <p:sp>
        <p:nvSpPr>
          <p:cNvPr id="453" name="Google Shape;453;p52"/>
          <p:cNvSpPr txBox="1"/>
          <p:nvPr/>
        </p:nvSpPr>
        <p:spPr>
          <a:xfrm>
            <a:off x="283650" y="2411700"/>
            <a:ext cx="8769600" cy="5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  9            10         11          12          13         14        15        16  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FCE5CD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   Step 2（on worksheet）</a:t>
            </a:r>
            <a:endParaRPr/>
          </a:p>
        </p:txBody>
      </p:sp>
      <p:sp>
        <p:nvSpPr>
          <p:cNvPr id="459" name="Google Shape;459;p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C27BA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zh-CN" sz="3000">
                <a:solidFill>
                  <a:schemeClr val="dk1"/>
                </a:solidFill>
              </a:rPr>
              <a:t>Choose 1 of the characters discuss with your partner what you “</a:t>
            </a:r>
            <a:r>
              <a:rPr lang="zh-CN" sz="3000" b="1">
                <a:solidFill>
                  <a:schemeClr val="dk1"/>
                </a:solidFill>
              </a:rPr>
              <a:t>think</a:t>
            </a:r>
            <a:r>
              <a:rPr lang="zh-CN" sz="3000">
                <a:solidFill>
                  <a:schemeClr val="dk1"/>
                </a:solidFill>
              </a:rPr>
              <a:t>” is the correct way to write this character, practice writing in the boxes below:</a:t>
            </a:r>
            <a:endParaRPr sz="3000"/>
          </a:p>
        </p:txBody>
      </p:sp>
      <p:pic>
        <p:nvPicPr>
          <p:cNvPr id="460" name="Google Shape;460;p53"/>
          <p:cNvPicPr preferRelativeResize="0"/>
          <p:nvPr/>
        </p:nvPicPr>
        <p:blipFill rotWithShape="1">
          <a:blip r:embed="rId3">
            <a:alphaModFix/>
          </a:blip>
          <a:srcRect l="5930" t="3638" r="4751" b="4945"/>
          <a:stretch/>
        </p:blipFill>
        <p:spPr>
          <a:xfrm>
            <a:off x="6322275" y="2776075"/>
            <a:ext cx="1752600" cy="17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C27BA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   Step 3（on worksheet）</a:t>
            </a:r>
            <a:endParaRPr/>
          </a:p>
        </p:txBody>
      </p:sp>
      <p:sp>
        <p:nvSpPr>
          <p:cNvPr id="466" name="Google Shape;466;p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9CB9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zh-CN" sz="3000">
                <a:solidFill>
                  <a:schemeClr val="dk1"/>
                </a:solidFill>
              </a:rPr>
              <a:t>After you think you have written the character correctly, go to mdbg.net and draw the character into the dictionary.  Check stroke order and direction (did you guess correctly?)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EA9999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   Step 4（on worksheet）</a:t>
            </a:r>
            <a:endParaRPr/>
          </a:p>
        </p:txBody>
      </p:sp>
      <p:sp>
        <p:nvSpPr>
          <p:cNvPr id="472" name="Google Shape;472;p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4CC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zh-CN" sz="3000">
                <a:solidFill>
                  <a:schemeClr val="dk1"/>
                </a:solidFill>
              </a:rPr>
              <a:t>Re-write one more time, following the correct stroke order and direction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</p:txBody>
      </p:sp>
      <p:pic>
        <p:nvPicPr>
          <p:cNvPr id="473" name="Google Shape;473;p55"/>
          <p:cNvPicPr preferRelativeResize="0"/>
          <p:nvPr/>
        </p:nvPicPr>
        <p:blipFill rotWithShape="1">
          <a:blip r:embed="rId3">
            <a:alphaModFix/>
          </a:blip>
          <a:srcRect l="5930" t="3638" r="4751" b="4945"/>
          <a:stretch/>
        </p:blipFill>
        <p:spPr>
          <a:xfrm>
            <a:off x="5880250" y="2113050"/>
            <a:ext cx="1752600" cy="17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613</Words>
  <Application>Microsoft Macintosh PowerPoint</Application>
  <PresentationFormat>On-screen Show (16:9)</PresentationFormat>
  <Paragraphs>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STKaiti</vt:lpstr>
      <vt:lpstr>Arial</vt:lpstr>
      <vt:lpstr>Comic Sans MS</vt:lpstr>
      <vt:lpstr>Times New Roman</vt:lpstr>
      <vt:lpstr>Simple Light</vt:lpstr>
      <vt:lpstr>我的小天地  Day 3 </vt:lpstr>
      <vt:lpstr>PowerPoint Presentation</vt:lpstr>
      <vt:lpstr>Step 1 （on worksheet）</vt:lpstr>
      <vt:lpstr>PowerPoint Presentation</vt:lpstr>
      <vt:lpstr>PowerPoint Presentation</vt:lpstr>
      <vt:lpstr>PowerPoint Presentation</vt:lpstr>
      <vt:lpstr>   Step 2（on worksheet）</vt:lpstr>
      <vt:lpstr>   Step 3（on worksheet）</vt:lpstr>
      <vt:lpstr>   Step 4（on worksheet）</vt:lpstr>
      <vt:lpstr>   Step 5（on worksheet）</vt:lpstr>
      <vt:lpstr>Step 6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我的小天地  Day 1 </dc:title>
  <cp:lastModifiedBy>Meng Yeh</cp:lastModifiedBy>
  <cp:revision>5</cp:revision>
  <dcterms:modified xsi:type="dcterms:W3CDTF">2018-12-22T13:08:00Z</dcterms:modified>
</cp:coreProperties>
</file>